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7" r:id="rId10"/>
    <p:sldId id="268" r:id="rId11"/>
    <p:sldId id="266" r:id="rId12"/>
    <p:sldId id="269" r:id="rId13"/>
    <p:sldId id="270" r:id="rId14"/>
    <p:sldId id="272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313"/>
  </p:normalViewPr>
  <p:slideViewPr>
    <p:cSldViewPr snapToGrid="0" snapToObjects="1">
      <p:cViewPr varScale="1">
        <p:scale>
          <a:sx n="100" d="100"/>
          <a:sy n="100" d="100"/>
        </p:scale>
        <p:origin x="14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0A369-0FB3-A642-A22C-5CC4E8D8F71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EC5F4-E417-4F40-B12B-400C4D94A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0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2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5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ED37-3629-474A-AC96-1E0CC6620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86ED5-0263-C448-B6B2-87F17563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B21D-7FE5-E848-A468-66DDFF9E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76C9-8C3F-3844-A5A6-5835CD5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E2C96-2291-2948-887D-E634A333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7A6E-CE6A-5645-9EEE-A5947A1D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9E473-99DC-7D41-A77E-272E2272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CC72-E53D-DA4D-8143-B7779D1D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0977-D7FA-F942-BF71-047BFF2A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F966-6422-F04C-BDA2-77CF095C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4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B9B34-A857-FB48-9E84-75E76D929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80790-659D-0949-B5BB-508EBBE1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23472-FC89-5942-8248-6DBAED6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9846E-05AE-A74C-9B4E-15F71283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3CB9-51E3-644E-ABC4-26281D76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303A-61C5-D748-8CC1-52C57457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8EF3-6739-B94B-B7AD-215AB603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4249A-0C4B-1A40-99E2-F772FA30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649B-6877-E14B-9051-902829A4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77DE-FFE2-9545-9510-2E6B0341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2C4-D447-2F42-885D-D27DD927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DA27E-78F4-E347-BE31-B0B7DC5E8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BA4-45DA-3E4A-92A5-D88D7BE4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5578-CBF5-534D-9E82-63AFBE93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E47C7-A023-0F42-B7E6-23A2D529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0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DC59-8FA3-754E-AFC8-98D9653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DFEE-3109-6B4F-AC4B-8C7D1EC0B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0FB9A-B35A-6B4C-94C9-61A15F2D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2E6E-EA58-EA40-B2AF-CD339B2C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3F01-2D32-9C44-BAC9-403CA204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E5D99-0F28-0A4D-B472-A4284733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8496-7293-1541-A3FE-108E4A86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61857-5B58-AF44-8F63-18EFBE09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FF62D-2ECD-D94C-BE6B-1978FDBB0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8D55C-5879-A34D-8D47-4DB8B8486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4BF8C-3416-2341-B75B-524BE8CA9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E0123-3B47-5649-9C69-7979AFEA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3952D-01C4-B44C-B6A3-510E3CB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E8CA9-AE90-AB49-B016-71C55DDE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AC87-FDE5-3747-B277-38890765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9877A-4375-344F-8852-A550001F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206B-7D6A-4E47-BCC1-0E7554E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83EB-47A6-924C-B6A0-59CC325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A544F-A996-4040-9765-6897508E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FF89-89DC-AD49-9BE5-2D92377A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A7AC-74A1-B64E-BAFB-80DCA5A8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B093-3ADA-4646-81A5-8F16E812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A12F-83F2-BF4B-A5F3-7F031965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CE7E4-4ED9-AF45-9984-F53E08D5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3171D-2F5B-7A44-B168-E38F80BF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88D4F-E357-4241-8B93-097207B4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162-6ACB-8244-8B8A-78DCA40C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044D-DBE0-1A4D-811A-894D3FEC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2DFAC-F119-AF49-90FA-27AD619EE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D3C55-29CE-844B-BEF8-76821DDDA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F6BC8-2D83-3A42-94CA-6CD11E38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DA14-735A-0E44-8779-939F3E0F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42DEF-1813-D04D-BBF0-A7CE4EF5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BA175-2B9E-C748-8961-AD9F843D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BAC0-1143-E64C-B8F8-79A462FA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7D5C7-15B2-E045-ACE4-D85B19411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C87F7-BD81-6F41-AAF2-14A8933EF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594B-9DCB-5F40-A21B-D927B7732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B990-1F0D-F345-B8F0-8B06DF725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OrthoFinder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to identify shared orthologs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E946-6F80-284C-9623-21C67F5FD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How can we computationally determine what coding sequences are shared between organisms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3D621-F7F6-C248-A9E4-2A84E574FA81}"/>
              </a:ext>
            </a:extLst>
          </p:cNvPr>
          <p:cNvCxnSpPr/>
          <p:nvPr/>
        </p:nvCxnSpPr>
        <p:spPr>
          <a:xfrm>
            <a:off x="0" y="37773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B899D-CDA9-2349-85C3-B30AE6B40012}"/>
              </a:ext>
            </a:extLst>
          </p:cNvPr>
          <p:cNvSpPr/>
          <p:nvPr/>
        </p:nvSpPr>
        <p:spPr>
          <a:xfrm>
            <a:off x="4646139" y="3603301"/>
            <a:ext cx="3064476" cy="905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Orthology</a:t>
            </a:r>
            <a:r>
              <a:rPr lang="en-US" sz="3600" b="1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34F97-6BF8-D249-A3CB-EA7575CAE13B}"/>
              </a:ext>
            </a:extLst>
          </p:cNvPr>
          <p:cNvSpPr/>
          <p:nvPr/>
        </p:nvSpPr>
        <p:spPr>
          <a:xfrm>
            <a:off x="518984" y="2186392"/>
            <a:ext cx="1508513" cy="4455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Paralogy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067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1BED661-3E08-CA4A-B15B-5CFA818EB21B}"/>
              </a:ext>
            </a:extLst>
          </p:cNvPr>
          <p:cNvSpPr/>
          <p:nvPr/>
        </p:nvSpPr>
        <p:spPr>
          <a:xfrm>
            <a:off x="8114270" y="5721177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808622-B1A3-2048-A48E-87D4E9013B30}"/>
              </a:ext>
            </a:extLst>
          </p:cNvPr>
          <p:cNvSpPr/>
          <p:nvPr/>
        </p:nvSpPr>
        <p:spPr>
          <a:xfrm>
            <a:off x="7010399" y="3468130"/>
            <a:ext cx="4876800" cy="1701114"/>
          </a:xfrm>
          <a:prstGeom prst="rect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258675-2F96-B849-9689-9640DAFF895F}"/>
              </a:ext>
            </a:extLst>
          </p:cNvPr>
          <p:cNvSpPr/>
          <p:nvPr/>
        </p:nvSpPr>
        <p:spPr>
          <a:xfrm>
            <a:off x="7018637" y="1598140"/>
            <a:ext cx="4876800" cy="1701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BF0D90-1BF1-2A4A-81CA-720DFA919219}"/>
              </a:ext>
            </a:extLst>
          </p:cNvPr>
          <p:cNvSpPr/>
          <p:nvPr/>
        </p:nvSpPr>
        <p:spPr>
          <a:xfrm>
            <a:off x="7364627" y="1915297"/>
            <a:ext cx="1878226" cy="864973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Paralogs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2924432" y="1"/>
            <a:ext cx="9267568" cy="580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Identifying </a:t>
            </a:r>
            <a:r>
              <a:rPr lang="en-US" sz="2800" b="1" dirty="0" err="1"/>
              <a:t>orthology</a:t>
            </a:r>
            <a:r>
              <a:rPr lang="en-US" sz="2800" b="1" dirty="0"/>
              <a:t> using sequence data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EEA75-5C21-1C4B-9B5A-D7637F774D0C}"/>
              </a:ext>
            </a:extLst>
          </p:cNvPr>
          <p:cNvSpPr/>
          <p:nvPr/>
        </p:nvSpPr>
        <p:spPr>
          <a:xfrm flipV="1">
            <a:off x="3156747" y="1641348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14ED20-35F7-5F47-9E93-D992CEAE2835}"/>
              </a:ext>
            </a:extLst>
          </p:cNvPr>
          <p:cNvSpPr/>
          <p:nvPr/>
        </p:nvSpPr>
        <p:spPr>
          <a:xfrm flipV="1">
            <a:off x="2010858" y="1641354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720F49-8545-5947-AE63-1DEA4E36CDF1}"/>
              </a:ext>
            </a:extLst>
          </p:cNvPr>
          <p:cNvSpPr/>
          <p:nvPr/>
        </p:nvSpPr>
        <p:spPr>
          <a:xfrm flipV="1">
            <a:off x="3729696" y="1641348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F66D4D-AA5E-3A42-96E2-55F455B9A60B}"/>
              </a:ext>
            </a:extLst>
          </p:cNvPr>
          <p:cNvSpPr/>
          <p:nvPr/>
        </p:nvSpPr>
        <p:spPr>
          <a:xfrm>
            <a:off x="2244059" y="4685728"/>
            <a:ext cx="595512" cy="4114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D7E4C4C-F9C2-6A43-9427-2D20A2536C45}"/>
              </a:ext>
            </a:extLst>
          </p:cNvPr>
          <p:cNvSpPr/>
          <p:nvPr/>
        </p:nvSpPr>
        <p:spPr>
          <a:xfrm>
            <a:off x="3482218" y="4685728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D4E862E-7E56-CE4E-88B9-F1BA77432242}"/>
              </a:ext>
            </a:extLst>
          </p:cNvPr>
          <p:cNvSpPr/>
          <p:nvPr/>
        </p:nvSpPr>
        <p:spPr>
          <a:xfrm>
            <a:off x="2874087" y="4685728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4D6E14-47CF-764D-A77B-E8B1EF3485CD}"/>
              </a:ext>
            </a:extLst>
          </p:cNvPr>
          <p:cNvSpPr/>
          <p:nvPr/>
        </p:nvSpPr>
        <p:spPr>
          <a:xfrm>
            <a:off x="2410682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D0DD673-C5A6-A84F-BAB2-B30316110D21}"/>
              </a:ext>
            </a:extLst>
          </p:cNvPr>
          <p:cNvSpPr/>
          <p:nvPr/>
        </p:nvSpPr>
        <p:spPr>
          <a:xfrm>
            <a:off x="3598611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828B80-0C26-8F4E-98FB-F69136C143B3}"/>
              </a:ext>
            </a:extLst>
          </p:cNvPr>
          <p:cNvSpPr/>
          <p:nvPr/>
        </p:nvSpPr>
        <p:spPr>
          <a:xfrm>
            <a:off x="4185999" y="6174731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1215949-E12B-6F4A-B677-70021800E722}"/>
              </a:ext>
            </a:extLst>
          </p:cNvPr>
          <p:cNvSpPr/>
          <p:nvPr/>
        </p:nvSpPr>
        <p:spPr>
          <a:xfrm>
            <a:off x="3015151" y="6174731"/>
            <a:ext cx="571353" cy="39473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AB3B1E3-523F-124B-9FF2-7B0DDE5B2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0" y="1219444"/>
            <a:ext cx="1181619" cy="9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276EC00-6C4F-0345-B2B2-0A2AAA535DE8}"/>
              </a:ext>
            </a:extLst>
          </p:cNvPr>
          <p:cNvSpPr/>
          <p:nvPr/>
        </p:nvSpPr>
        <p:spPr>
          <a:xfrm flipV="1">
            <a:off x="2116922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560C53A-21FE-C643-8733-EDC7B75EA93F}"/>
              </a:ext>
            </a:extLst>
          </p:cNvPr>
          <p:cNvSpPr/>
          <p:nvPr/>
        </p:nvSpPr>
        <p:spPr>
          <a:xfrm flipV="1">
            <a:off x="2644971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E8A0FD0-9AD0-D343-A9F5-27712E6EBC2B}"/>
              </a:ext>
            </a:extLst>
          </p:cNvPr>
          <p:cNvSpPr/>
          <p:nvPr/>
        </p:nvSpPr>
        <p:spPr>
          <a:xfrm flipV="1">
            <a:off x="3173019" y="3309598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BCC9058-7A61-1B4E-8D68-A144DB6165FE}"/>
              </a:ext>
            </a:extLst>
          </p:cNvPr>
          <p:cNvSpPr/>
          <p:nvPr/>
        </p:nvSpPr>
        <p:spPr>
          <a:xfrm flipV="1">
            <a:off x="3701068" y="330959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FF1F43-AAC1-A14A-8870-AC8BEEFA273C}"/>
              </a:ext>
            </a:extLst>
          </p:cNvPr>
          <p:cNvSpPr/>
          <p:nvPr/>
        </p:nvSpPr>
        <p:spPr>
          <a:xfrm flipV="1">
            <a:off x="4235070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1BAA7B-07E5-5245-A0F9-C7C9DE030D09}"/>
              </a:ext>
            </a:extLst>
          </p:cNvPr>
          <p:cNvSpPr/>
          <p:nvPr/>
        </p:nvSpPr>
        <p:spPr>
          <a:xfrm flipV="1">
            <a:off x="4763118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676FDAAD-0688-3841-B96C-508FCD89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7" y="2808382"/>
            <a:ext cx="1111865" cy="9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FDC63A-D0CD-E843-B293-2362967675FF}"/>
              </a:ext>
            </a:extLst>
          </p:cNvPr>
          <p:cNvSpPr txBox="1"/>
          <p:nvPr/>
        </p:nvSpPr>
        <p:spPr>
          <a:xfrm>
            <a:off x="174507" y="2289522"/>
            <a:ext cx="156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207C3-7E69-3643-9084-B887F78E810F}"/>
              </a:ext>
            </a:extLst>
          </p:cNvPr>
          <p:cNvSpPr txBox="1"/>
          <p:nvPr/>
        </p:nvSpPr>
        <p:spPr>
          <a:xfrm>
            <a:off x="0" y="3899817"/>
            <a:ext cx="22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690C78-5223-2048-B5EF-94147FF7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93" y="4411362"/>
            <a:ext cx="600579" cy="8720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04A2C-55AB-5C48-8F82-365C062F74E7}"/>
              </a:ext>
            </a:extLst>
          </p:cNvPr>
          <p:cNvSpPr txBox="1"/>
          <p:nvPr/>
        </p:nvSpPr>
        <p:spPr>
          <a:xfrm>
            <a:off x="160637" y="5330044"/>
            <a:ext cx="220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DE90A25A-2547-2A45-87B6-51F3129C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721360" y="5473887"/>
            <a:ext cx="615887" cy="13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6BFEF-BDD1-6B48-9C5C-D39FB4EFBA83}"/>
              </a:ext>
            </a:extLst>
          </p:cNvPr>
          <p:cNvSpPr txBox="1"/>
          <p:nvPr/>
        </p:nvSpPr>
        <p:spPr>
          <a:xfrm>
            <a:off x="101930" y="6488668"/>
            <a:ext cx="21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A238145-8E49-9D43-85CB-EC32B9B305A4}"/>
              </a:ext>
            </a:extLst>
          </p:cNvPr>
          <p:cNvCxnSpPr>
            <a:cxnSpLocks/>
            <a:stCxn id="9" idx="3"/>
            <a:endCxn id="21" idx="3"/>
          </p:cNvCxnSpPr>
          <p:nvPr/>
        </p:nvCxnSpPr>
        <p:spPr>
          <a:xfrm>
            <a:off x="4288214" y="1834281"/>
            <a:ext cx="469138" cy="4537817"/>
          </a:xfrm>
          <a:prstGeom prst="bentConnector3">
            <a:avLst>
              <a:gd name="adj1" fmla="val 39895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8C4A19-A661-C24D-AC05-205DFB6D155E}"/>
              </a:ext>
            </a:extLst>
          </p:cNvPr>
          <p:cNvCxnSpPr/>
          <p:nvPr/>
        </p:nvCxnSpPr>
        <p:spPr>
          <a:xfrm flipH="1">
            <a:off x="5338119" y="3496963"/>
            <a:ext cx="8155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D31EB8-4A1D-C74D-AAA7-911824A12976}"/>
              </a:ext>
            </a:extLst>
          </p:cNvPr>
          <p:cNvCxnSpPr>
            <a:cxnSpLocks/>
          </p:cNvCxnSpPr>
          <p:nvPr/>
        </p:nvCxnSpPr>
        <p:spPr>
          <a:xfrm flipH="1">
            <a:off x="4127157" y="4872682"/>
            <a:ext cx="2030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D6FB50-1182-5241-B79F-5BFEC84C9404}"/>
              </a:ext>
            </a:extLst>
          </p:cNvPr>
          <p:cNvCxnSpPr>
            <a:cxnSpLocks/>
          </p:cNvCxnSpPr>
          <p:nvPr/>
        </p:nvCxnSpPr>
        <p:spPr>
          <a:xfrm>
            <a:off x="6178378" y="4077730"/>
            <a:ext cx="8155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D77E95-400F-0749-9E09-8DB714CBD1AC}"/>
              </a:ext>
            </a:extLst>
          </p:cNvPr>
          <p:cNvSpPr txBox="1"/>
          <p:nvPr/>
        </p:nvSpPr>
        <p:spPr>
          <a:xfrm>
            <a:off x="8353167" y="16063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9E9401-367D-E745-A4D7-7DFD11649C28}"/>
              </a:ext>
            </a:extLst>
          </p:cNvPr>
          <p:cNvSpPr txBox="1"/>
          <p:nvPr/>
        </p:nvSpPr>
        <p:spPr>
          <a:xfrm>
            <a:off x="8353167" y="34516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4BDB7-8FBE-0145-AEA4-D1DED264B53A}"/>
              </a:ext>
            </a:extLst>
          </p:cNvPr>
          <p:cNvSpPr txBox="1"/>
          <p:nvPr/>
        </p:nvSpPr>
        <p:spPr>
          <a:xfrm>
            <a:off x="8587945" y="52598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Unique genes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D6CCB7A-A21E-5145-A020-6EA16DC5D635}"/>
              </a:ext>
            </a:extLst>
          </p:cNvPr>
          <p:cNvSpPr/>
          <p:nvPr/>
        </p:nvSpPr>
        <p:spPr>
          <a:xfrm flipV="1">
            <a:off x="8615544" y="2384355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86B60B3D-776C-1A41-84FD-40C520B117AA}"/>
              </a:ext>
            </a:extLst>
          </p:cNvPr>
          <p:cNvSpPr/>
          <p:nvPr/>
        </p:nvSpPr>
        <p:spPr>
          <a:xfrm flipV="1">
            <a:off x="8601128" y="1951868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A3DC37-D589-F349-8D29-02D8D75DE1EC}"/>
              </a:ext>
            </a:extLst>
          </p:cNvPr>
          <p:cNvSpPr/>
          <p:nvPr/>
        </p:nvSpPr>
        <p:spPr>
          <a:xfrm>
            <a:off x="9371367" y="2112084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B4BDB-1466-E04E-810B-E5DCF0278863}"/>
              </a:ext>
            </a:extLst>
          </p:cNvPr>
          <p:cNvSpPr/>
          <p:nvPr/>
        </p:nvSpPr>
        <p:spPr>
          <a:xfrm>
            <a:off x="10912193" y="2120430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CE78A5-0B98-C043-A077-8BD747658FEC}"/>
              </a:ext>
            </a:extLst>
          </p:cNvPr>
          <p:cNvSpPr/>
          <p:nvPr/>
        </p:nvSpPr>
        <p:spPr>
          <a:xfrm flipV="1">
            <a:off x="10151827" y="214036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A3DAFC93-6F3A-BA4D-9AD1-FB19CA9F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346" y="2808043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7F6FA367-4C96-7A47-AA5E-0F9FA64C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93" y="2808972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737638-AA6F-D942-8088-CCDE7B137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4672" y="2847724"/>
            <a:ext cx="277329" cy="402668"/>
          </a:xfrm>
          <a:prstGeom prst="rect">
            <a:avLst/>
          </a:prstGeom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id="{3B94C5A8-6403-4642-AFC2-C6DD2D7D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1046085" y="2740977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8020AF8C-16C2-9347-B80A-A9FF5BAA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4591535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1ACAD62E-F88A-DF48-BC9E-2A7184BC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43" y="45924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4D5E4BA-3D08-7A43-B6BA-94EC4AC12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1141" y="4631216"/>
            <a:ext cx="277329" cy="402668"/>
          </a:xfrm>
          <a:prstGeom prst="rect">
            <a:avLst/>
          </a:prstGeom>
        </p:spPr>
      </p:pic>
      <p:pic>
        <p:nvPicPr>
          <p:cNvPr id="71" name="Picture 8">
            <a:extLst>
              <a:ext uri="{FF2B5EF4-FFF2-40B4-BE49-F238E27FC236}">
                <a16:creationId xmlns:a16="http://schemas.microsoft.com/office/drawing/2014/main" id="{BD951D8F-A722-764D-85FC-910B9D02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0630074" y="4524469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8435A30-8996-7A45-980B-DA685720F2DB}"/>
              </a:ext>
            </a:extLst>
          </p:cNvPr>
          <p:cNvSpPr/>
          <p:nvPr/>
        </p:nvSpPr>
        <p:spPr>
          <a:xfrm flipV="1">
            <a:off x="2587921" y="1633116"/>
            <a:ext cx="558518" cy="3858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8D9E824D-B3AE-A247-9965-C6B1535A1224}"/>
              </a:ext>
            </a:extLst>
          </p:cNvPr>
          <p:cNvSpPr/>
          <p:nvPr/>
        </p:nvSpPr>
        <p:spPr>
          <a:xfrm flipV="1">
            <a:off x="7601480" y="4067392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207187CA-0E82-6C4C-9949-7EF772B34942}"/>
              </a:ext>
            </a:extLst>
          </p:cNvPr>
          <p:cNvSpPr/>
          <p:nvPr/>
        </p:nvSpPr>
        <p:spPr>
          <a:xfrm>
            <a:off x="9526141" y="4072009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69E75446-F3BF-024A-8C54-34E2307CA179}"/>
              </a:ext>
            </a:extLst>
          </p:cNvPr>
          <p:cNvSpPr/>
          <p:nvPr/>
        </p:nvSpPr>
        <p:spPr>
          <a:xfrm>
            <a:off x="10580584" y="4063771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885263BC-FF22-904C-8097-440EA7803D8A}"/>
              </a:ext>
            </a:extLst>
          </p:cNvPr>
          <p:cNvSpPr/>
          <p:nvPr/>
        </p:nvSpPr>
        <p:spPr>
          <a:xfrm>
            <a:off x="8662086" y="4077728"/>
            <a:ext cx="345989" cy="345989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9994435F-805F-A84C-ACC9-F8697BACCED5}"/>
              </a:ext>
            </a:extLst>
          </p:cNvPr>
          <p:cNvSpPr/>
          <p:nvPr/>
        </p:nvSpPr>
        <p:spPr>
          <a:xfrm flipV="1">
            <a:off x="8239485" y="5809782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0EA3F7D-7893-DD42-BFCE-FC51852E984A}"/>
              </a:ext>
            </a:extLst>
          </p:cNvPr>
          <p:cNvSpPr/>
          <p:nvPr/>
        </p:nvSpPr>
        <p:spPr>
          <a:xfrm flipV="1">
            <a:off x="8824372" y="5813901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6DD88C60-A45D-1249-9C58-A83B6F9C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10" y="6264745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BD349BFE-CE3E-4E47-8628-77985BD5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664" y="62688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9A3770A4-28C0-834E-B74A-670A851C72A8}"/>
              </a:ext>
            </a:extLst>
          </p:cNvPr>
          <p:cNvSpPr/>
          <p:nvPr/>
        </p:nvSpPr>
        <p:spPr>
          <a:xfrm flipV="1">
            <a:off x="10517052" y="5809782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E012B3-59D5-6A48-A72C-7047F2F3EE99}"/>
              </a:ext>
            </a:extLst>
          </p:cNvPr>
          <p:cNvSpPr/>
          <p:nvPr/>
        </p:nvSpPr>
        <p:spPr>
          <a:xfrm>
            <a:off x="10120184" y="5725296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25BD1-43AB-D447-ADE7-5B5F76A21054}"/>
              </a:ext>
            </a:extLst>
          </p:cNvPr>
          <p:cNvSpPr/>
          <p:nvPr/>
        </p:nvSpPr>
        <p:spPr>
          <a:xfrm>
            <a:off x="3431060" y="570124"/>
            <a:ext cx="8456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g_d0_f4"/>
              </a:rPr>
              <a:t>Ortholog group is the set of genes that are descended from a single gene in the last common ancestor of all the species being considered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7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7DF19AC-977B-2442-8C76-010A080E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CC4EC-4D7C-2A44-99F9-CF45C9A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3394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3635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829"/>
            <a:ext cx="4263081" cy="2120322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C0802E-00B0-414B-8053-E6182C03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95" y="0"/>
            <a:ext cx="6519905" cy="186177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61202-2D31-AE4B-8A48-DDD3C6AD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522" y="1925145"/>
            <a:ext cx="5910477" cy="2681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55A9E3-BA42-1A44-967D-114980218722}"/>
              </a:ext>
            </a:extLst>
          </p:cNvPr>
          <p:cNvSpPr txBox="1"/>
          <p:nvPr/>
        </p:nvSpPr>
        <p:spPr>
          <a:xfrm>
            <a:off x="10354962" y="1705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FastOrtho</a:t>
            </a:r>
            <a:endParaRPr lang="en-US" b="1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A73796-F3E5-1D4D-831C-895C8044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057" y="4508157"/>
            <a:ext cx="5441006" cy="2349843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A92C64-AD23-6541-B487-9C0FDC5566BE}"/>
              </a:ext>
            </a:extLst>
          </p:cNvPr>
          <p:cNvCxnSpPr>
            <a:cxnSpLocks/>
            <a:stCxn id="6" idx="1"/>
            <a:endCxn id="15" idx="1"/>
          </p:cNvCxnSpPr>
          <p:nvPr/>
        </p:nvCxnSpPr>
        <p:spPr>
          <a:xfrm rot="10800000" flipH="1" flipV="1">
            <a:off x="5672095" y="930889"/>
            <a:ext cx="67962" cy="4752189"/>
          </a:xfrm>
          <a:prstGeom prst="bentConnector3">
            <a:avLst>
              <a:gd name="adj1" fmla="val -33636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1647C9-E6F1-9E4F-892A-C26EFCABFA9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63081" y="3265990"/>
            <a:ext cx="1124465" cy="0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4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6C95D-9974-254E-9442-702BB70A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01" y="2391709"/>
            <a:ext cx="5441006" cy="2349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CD7D5-46D9-5E45-A80A-B32AD535B1F1}"/>
              </a:ext>
            </a:extLst>
          </p:cNvPr>
          <p:cNvSpPr txBox="1"/>
          <p:nvPr/>
        </p:nvSpPr>
        <p:spPr>
          <a:xfrm>
            <a:off x="6475750" y="1882703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101944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3E62B15-4100-8E47-BDFC-EA968004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" y="0"/>
            <a:ext cx="45679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7FBCE-ECEC-C046-8AF7-9EA565172172}"/>
              </a:ext>
            </a:extLst>
          </p:cNvPr>
          <p:cNvSpPr txBox="1"/>
          <p:nvPr/>
        </p:nvSpPr>
        <p:spPr>
          <a:xfrm>
            <a:off x="5891134" y="1762781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238474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13314" name="Picture 2" descr="Image result for orthofinder">
            <a:extLst>
              <a:ext uri="{FF2B5EF4-FFF2-40B4-BE49-F238E27FC236}">
                <a16:creationId xmlns:a16="http://schemas.microsoft.com/office/drawing/2014/main" id="{CE8CCF5F-7C28-CE42-9846-361A1E53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12" y="685090"/>
            <a:ext cx="5920889" cy="5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399A-ABC3-5140-A8E8-E89FB6E13F87}"/>
              </a:ext>
            </a:extLst>
          </p:cNvPr>
          <p:cNvSpPr txBox="1"/>
          <p:nvPr/>
        </p:nvSpPr>
        <p:spPr>
          <a:xfrm>
            <a:off x="9360006" y="1619411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2D2D9-86F2-2346-83CB-4ABB02B91F38}"/>
              </a:ext>
            </a:extLst>
          </p:cNvPr>
          <p:cNvSpPr txBox="1"/>
          <p:nvPr/>
        </p:nvSpPr>
        <p:spPr>
          <a:xfrm>
            <a:off x="695691" y="3807975"/>
            <a:ext cx="239039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Score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A856-43FA-D448-89D7-AA65DE799B9F}"/>
              </a:ext>
            </a:extLst>
          </p:cNvPr>
          <p:cNvSpPr txBox="1"/>
          <p:nvPr/>
        </p:nvSpPr>
        <p:spPr>
          <a:xfrm>
            <a:off x="1717520" y="5639273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3799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D65DB-6817-504C-84B7-FAFD4494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08" y="1137794"/>
            <a:ext cx="8435105" cy="4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Homology and common ancestry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18273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400277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6FC455B-E2F3-A040-BA49-7F4AC1F9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795373"/>
            <a:ext cx="9892051" cy="57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8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20482" name="Picture 2" descr="figure3">
            <a:extLst>
              <a:ext uri="{FF2B5EF4-FFF2-40B4-BE49-F238E27FC236}">
                <a16:creationId xmlns:a16="http://schemas.microsoft.com/office/drawing/2014/main" id="{5AE67B22-C3E2-614E-85CD-A8999F75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" y="1588956"/>
            <a:ext cx="11563358" cy="37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82DF1-2FCD-FD4D-BB48-31712582C883}"/>
              </a:ext>
            </a:extLst>
          </p:cNvPr>
          <p:cNvGrpSpPr/>
          <p:nvPr/>
        </p:nvGrpSpPr>
        <p:grpSpPr>
          <a:xfrm>
            <a:off x="1481731" y="2543369"/>
            <a:ext cx="3221793" cy="545898"/>
            <a:chOff x="2726247" y="4558051"/>
            <a:chExt cx="1596221" cy="27046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0FBFD60-20EA-3147-825B-877CDA82EFCE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08663B-8442-D846-BD4C-7561C0ACC7C1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5982D6-2494-1C4D-81EA-08825FA2CF5F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47B827B-A092-B842-A777-33098C0D0AAD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84271C-C999-1140-B51A-231E93E14BDA}"/>
              </a:ext>
            </a:extLst>
          </p:cNvPr>
          <p:cNvGrpSpPr/>
          <p:nvPr/>
        </p:nvGrpSpPr>
        <p:grpSpPr>
          <a:xfrm>
            <a:off x="8017298" y="2673252"/>
            <a:ext cx="2433850" cy="546087"/>
            <a:chOff x="10758459" y="2620023"/>
            <a:chExt cx="919336" cy="206273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E0B503F-F59F-814A-9E1B-37B4CE2A608A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3D20FC5-C44B-E643-8F40-38B5D079DB1A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E2B7B23-9977-A44E-93B7-737280C2C221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A2E9794-1F54-C940-A755-03F86166CDE1}"/>
              </a:ext>
            </a:extLst>
          </p:cNvPr>
          <p:cNvSpPr/>
          <p:nvPr/>
        </p:nvSpPr>
        <p:spPr>
          <a:xfrm>
            <a:off x="1446388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C5CA231-7716-4644-8F77-9176756F4307}"/>
              </a:ext>
            </a:extLst>
          </p:cNvPr>
          <p:cNvSpPr/>
          <p:nvPr/>
        </p:nvSpPr>
        <p:spPr>
          <a:xfrm>
            <a:off x="2231734" y="5342139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76B3D70-E1ED-F243-B5AB-0FE7CC28F76B}"/>
              </a:ext>
            </a:extLst>
          </p:cNvPr>
          <p:cNvSpPr/>
          <p:nvPr/>
        </p:nvSpPr>
        <p:spPr>
          <a:xfrm>
            <a:off x="3017083" y="534213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F263B2-0337-914B-9CA6-92690C10FC87}"/>
              </a:ext>
            </a:extLst>
          </p:cNvPr>
          <p:cNvGrpSpPr/>
          <p:nvPr/>
        </p:nvGrpSpPr>
        <p:grpSpPr>
          <a:xfrm>
            <a:off x="7442515" y="5291493"/>
            <a:ext cx="3246461" cy="546087"/>
            <a:chOff x="10758459" y="2620023"/>
            <a:chExt cx="1226283" cy="206273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2911AB3-90C7-A542-9683-7C00F084BD24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D19514C-F619-A04E-824C-8E7BF94EE51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2CE7A6D-E9AC-9241-A909-3CA1232E539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ACCDF3C2-8187-D446-A0C8-26C4670AA4CC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DEEFEC2-8AA7-2041-A491-D193B80EAC02}"/>
              </a:ext>
            </a:extLst>
          </p:cNvPr>
          <p:cNvSpPr/>
          <p:nvPr/>
        </p:nvSpPr>
        <p:spPr>
          <a:xfrm>
            <a:off x="3811284" y="5342139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6F0A41-7D1C-F04F-86E9-D45D0139AD4F}"/>
              </a:ext>
            </a:extLst>
          </p:cNvPr>
          <p:cNvSpPr/>
          <p:nvPr/>
        </p:nvSpPr>
        <p:spPr>
          <a:xfrm>
            <a:off x="4596631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E7F7FBAC-B8AF-3D47-A256-51A6B84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09" y="348838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942B2-91B4-B746-8676-9D79BD76CEDE}"/>
              </a:ext>
            </a:extLst>
          </p:cNvPr>
          <p:cNvSpPr txBox="1"/>
          <p:nvPr/>
        </p:nvSpPr>
        <p:spPr>
          <a:xfrm>
            <a:off x="2376226" y="223201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2B435-A6B1-8541-B3CA-99C073659913}"/>
              </a:ext>
            </a:extLst>
          </p:cNvPr>
          <p:cNvSpPr txBox="1"/>
          <p:nvPr/>
        </p:nvSpPr>
        <p:spPr>
          <a:xfrm>
            <a:off x="1880443" y="49887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EAEB1-D934-9D49-ADA0-FB89CE908F70}"/>
              </a:ext>
            </a:extLst>
          </p:cNvPr>
          <p:cNvSpPr txBox="1"/>
          <p:nvPr/>
        </p:nvSpPr>
        <p:spPr>
          <a:xfrm>
            <a:off x="8223370" y="23612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BB7F010B-EA40-D44A-96F9-39F8E3AC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80657" y="311096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378BB1-3488-7048-9B7A-2D490326268C}"/>
              </a:ext>
            </a:extLst>
          </p:cNvPr>
          <p:cNvSpPr txBox="1"/>
          <p:nvPr/>
        </p:nvSpPr>
        <p:spPr>
          <a:xfrm>
            <a:off x="8260022" y="49096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ACCCEF2-8CF6-D64F-829F-4F006453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5" y="79449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4762-8906-2547-B1C9-0438BE67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109" y="623137"/>
            <a:ext cx="1207729" cy="17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12659B-7F43-D54F-A86D-76E47543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5" y="796553"/>
            <a:ext cx="7720671" cy="56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71296-F805-DD47-865E-B83E8FD0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63" y="1669737"/>
            <a:ext cx="3787931" cy="3787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59026C-3437-0142-B6BA-1C754597F9BD}"/>
              </a:ext>
            </a:extLst>
          </p:cNvPr>
          <p:cNvSpPr/>
          <p:nvPr/>
        </p:nvSpPr>
        <p:spPr>
          <a:xfrm>
            <a:off x="789859" y="3184374"/>
            <a:ext cx="5393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qrgo.page.link</a:t>
            </a:r>
            <a:r>
              <a:rPr lang="en-US" sz="3200" dirty="0"/>
              <a:t>/</a:t>
            </a:r>
            <a:r>
              <a:rPr lang="en-US" sz="3200" dirty="0" err="1"/>
              <a:t>pnRYK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288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15833-6EED-3744-9294-621321AFE957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0DD20E-42B5-4341-B1E1-920BA3EBEBF8}"/>
              </a:ext>
            </a:extLst>
          </p:cNvPr>
          <p:cNvSpPr txBox="1"/>
          <p:nvPr/>
        </p:nvSpPr>
        <p:spPr>
          <a:xfrm>
            <a:off x="4004441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Characters in different organisms that are similar because they were inherited from a common ancestor that also had that character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F2A3E0-1E48-3C44-9D8A-8F6BF104D893}"/>
              </a:ext>
            </a:extLst>
          </p:cNvPr>
          <p:cNvSpPr/>
          <p:nvPr/>
        </p:nvSpPr>
        <p:spPr>
          <a:xfrm>
            <a:off x="9475076" y="5513466"/>
            <a:ext cx="3326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University of California Museum of Paleontology </a:t>
            </a:r>
            <a:endParaRPr lang="en-US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4CE87-33DF-0342-BFC9-57C48F49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61" y="2218557"/>
            <a:ext cx="4524750" cy="3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ence Fact Friday: Homology&#10;I’ve also found this a helpful art tool. Whenever you forget which way a particular joint bends you can just reference your own!&#10;Patreon | Instagram | Facebook | Twitter | deviantArt">
            <a:extLst>
              <a:ext uri="{FF2B5EF4-FFF2-40B4-BE49-F238E27FC236}">
                <a16:creationId xmlns:a16="http://schemas.microsoft.com/office/drawing/2014/main" id="{7051A236-0536-B74D-9159-829F1EB8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3" y="1410342"/>
            <a:ext cx="6786289" cy="439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641F-EC4A-B94F-8489-79E6FC01759C}"/>
              </a:ext>
            </a:extLst>
          </p:cNvPr>
          <p:cNvSpPr txBox="1"/>
          <p:nvPr/>
        </p:nvSpPr>
        <p:spPr>
          <a:xfrm>
            <a:off x="4009696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Genes</a:t>
            </a:r>
            <a:r>
              <a:rPr lang="en-US" sz="2400" dirty="0"/>
              <a:t> in different organisms that are similar because they were inherited from a common ancestor that also had that character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FC3E73-CD9C-9943-8F45-987C0687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2301765"/>
            <a:ext cx="5455123" cy="400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7A556-1B34-8A43-B4CF-4353953718DD}"/>
              </a:ext>
            </a:extLst>
          </p:cNvPr>
          <p:cNvSpPr txBox="1"/>
          <p:nvPr/>
        </p:nvSpPr>
        <p:spPr>
          <a:xfrm>
            <a:off x="252248" y="170267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HOX genes in Animalia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189186" y="6290441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43" y="914707"/>
            <a:ext cx="3813612" cy="594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6117020" y="1592317"/>
            <a:ext cx="25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plantae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5B1D7-1A99-7E4B-B5EE-F0541469B2B9}"/>
              </a:ext>
            </a:extLst>
          </p:cNvPr>
          <p:cNvSpPr txBox="1"/>
          <p:nvPr/>
        </p:nvSpPr>
        <p:spPr>
          <a:xfrm>
            <a:off x="6558455" y="6596390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Qu, et al (2018)</a:t>
            </a:r>
          </a:p>
        </p:txBody>
      </p:sp>
    </p:spTree>
    <p:extLst>
      <p:ext uri="{BB962C8B-B14F-4D97-AF65-F5344CB8AC3E}">
        <p14:creationId xmlns:p14="http://schemas.microsoft.com/office/powerpoint/2010/main" val="190373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0"/>
            <a:ext cx="10490200" cy="609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 in molecular data</a:t>
            </a:r>
          </a:p>
        </p:txBody>
      </p:sp>
      <p:pic>
        <p:nvPicPr>
          <p:cNvPr id="1026" name="Picture 2" descr="Image result for Orthologous paralogous">
            <a:extLst>
              <a:ext uri="{FF2B5EF4-FFF2-40B4-BE49-F238E27FC236}">
                <a16:creationId xmlns:a16="http://schemas.microsoft.com/office/drawing/2014/main" id="{FBD2B3E9-12BB-354F-8139-F4BD22F7D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9"/>
          <a:stretch/>
        </p:blipFill>
        <p:spPr bwMode="auto">
          <a:xfrm>
            <a:off x="520700" y="673100"/>
            <a:ext cx="62992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FDB7E-5E44-904E-968D-0A101FFB818C}"/>
              </a:ext>
            </a:extLst>
          </p:cNvPr>
          <p:cNvSpPr txBox="1"/>
          <p:nvPr/>
        </p:nvSpPr>
        <p:spPr>
          <a:xfrm>
            <a:off x="3136900" y="6596390"/>
            <a:ext cx="6505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Dilman</a:t>
            </a:r>
            <a:r>
              <a:rPr lang="en-US" sz="1100" dirty="0"/>
              <a:t> et al. (2012). Incorporating Genomics into the Toolkit of Nematology (</a:t>
            </a:r>
            <a:r>
              <a:rPr lang="en-US" sz="1100" b="1" dirty="0"/>
              <a:t>Catie </a:t>
            </a:r>
            <a:r>
              <a:rPr lang="en-US" sz="1100" b="1" dirty="0" err="1"/>
              <a:t>Wram</a:t>
            </a:r>
            <a:r>
              <a:rPr lang="en-US" sz="1100" b="1" dirty="0"/>
              <a:t>: read this</a:t>
            </a:r>
            <a:r>
              <a:rPr lang="en-US" sz="1100" dirty="0"/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68288-2529-FB49-8F26-8AD3EDD37598}"/>
              </a:ext>
            </a:extLst>
          </p:cNvPr>
          <p:cNvSpPr txBox="1"/>
          <p:nvPr/>
        </p:nvSpPr>
        <p:spPr>
          <a:xfrm>
            <a:off x="7734300" y="1562100"/>
            <a:ext cx="3594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Orthologs:</a:t>
            </a:r>
          </a:p>
          <a:p>
            <a:r>
              <a:rPr lang="en-US" sz="2400" dirty="0"/>
              <a:t>Homologous genes derived by speciation events </a:t>
            </a:r>
            <a:br>
              <a:rPr lang="en-US" sz="2400" dirty="0"/>
            </a:br>
            <a:r>
              <a:rPr lang="en-US" sz="2400" dirty="0"/>
              <a:t>(Common ancestry)</a:t>
            </a:r>
          </a:p>
          <a:p>
            <a:endParaRPr lang="en-US" sz="2400" dirty="0"/>
          </a:p>
          <a:p>
            <a:r>
              <a:rPr lang="en-US" sz="2400" b="1" dirty="0"/>
              <a:t>Paralogs:</a:t>
            </a:r>
          </a:p>
          <a:p>
            <a:r>
              <a:rPr lang="en-US" sz="2400" dirty="0"/>
              <a:t>Homologous genes expanded within a species</a:t>
            </a:r>
          </a:p>
          <a:p>
            <a:r>
              <a:rPr lang="en-US" sz="2400" dirty="0"/>
              <a:t>(Genic duplication)</a:t>
            </a:r>
          </a:p>
        </p:txBody>
      </p:sp>
    </p:spTree>
    <p:extLst>
      <p:ext uri="{BB962C8B-B14F-4D97-AF65-F5344CB8AC3E}">
        <p14:creationId xmlns:p14="http://schemas.microsoft.com/office/powerpoint/2010/main" val="57284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10959815" y="646939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BF8453E-3440-9E41-9FAC-66329183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13" y="548179"/>
            <a:ext cx="7942433" cy="58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C61CA5-B44C-3D41-BF52-0FC0C7D8D9A2}"/>
              </a:ext>
            </a:extLst>
          </p:cNvPr>
          <p:cNvSpPr txBox="1"/>
          <p:nvPr/>
        </p:nvSpPr>
        <p:spPr>
          <a:xfrm>
            <a:off x="235086" y="2100839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HOX genes in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Metazoa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6BA2-67FF-BD48-80C0-E74C38A41CD6}"/>
              </a:ext>
            </a:extLst>
          </p:cNvPr>
          <p:cNvSpPr txBox="1"/>
          <p:nvPr/>
        </p:nvSpPr>
        <p:spPr>
          <a:xfrm>
            <a:off x="131806" y="2850631"/>
            <a:ext cx="3550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HOX genes are essential for body plan/segmentation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Maintained across metazoan species and diverged by speciation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2C65C-A83C-C945-8A9F-CF7DC3869F38}"/>
              </a:ext>
            </a:extLst>
          </p:cNvPr>
          <p:cNvSpPr/>
          <p:nvPr/>
        </p:nvSpPr>
        <p:spPr>
          <a:xfrm>
            <a:off x="0" y="0"/>
            <a:ext cx="4025900" cy="132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 in molecular data</a:t>
            </a:r>
          </a:p>
        </p:txBody>
      </p:sp>
    </p:spTree>
    <p:extLst>
      <p:ext uri="{BB962C8B-B14F-4D97-AF65-F5344CB8AC3E}">
        <p14:creationId xmlns:p14="http://schemas.microsoft.com/office/powerpoint/2010/main" val="397550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50" y="173727"/>
            <a:ext cx="4289074" cy="66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180473" y="0"/>
            <a:ext cx="192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plantae</a:t>
            </a:r>
          </a:p>
        </p:txBody>
      </p:sp>
      <p:pic>
        <p:nvPicPr>
          <p:cNvPr id="9" name="Picture 6" descr="Figure 2">
            <a:extLst>
              <a:ext uri="{FF2B5EF4-FFF2-40B4-BE49-F238E27FC236}">
                <a16:creationId xmlns:a16="http://schemas.microsoft.com/office/drawing/2014/main" id="{915560D0-E4AD-FF45-B328-78BCF57B9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65538" r="24189" b="33052"/>
          <a:stretch/>
        </p:blipFill>
        <p:spPr bwMode="auto">
          <a:xfrm>
            <a:off x="7018638" y="1791730"/>
            <a:ext cx="4978170" cy="2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8DCB6-8402-1D42-A2B0-6DAEDAED5D1E}"/>
              </a:ext>
            </a:extLst>
          </p:cNvPr>
          <p:cNvSpPr txBox="1"/>
          <p:nvPr/>
        </p:nvSpPr>
        <p:spPr>
          <a:xfrm>
            <a:off x="6834500" y="12982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Genic expansions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9EE19-E508-604D-AC4B-EF137C60C8D9}"/>
              </a:ext>
            </a:extLst>
          </p:cNvPr>
          <p:cNvSpPr/>
          <p:nvPr/>
        </p:nvSpPr>
        <p:spPr>
          <a:xfrm>
            <a:off x="8349204" y="0"/>
            <a:ext cx="3842796" cy="11351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Paralogy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BA68E-DA5A-A44E-B3DF-2F74B263DC3A}"/>
              </a:ext>
            </a:extLst>
          </p:cNvPr>
          <p:cNvSpPr txBox="1"/>
          <p:nvPr/>
        </p:nvSpPr>
        <p:spPr>
          <a:xfrm>
            <a:off x="189058" y="3135073"/>
            <a:ext cx="155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Whole genome duplications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EAA36D-2B80-8743-A3BA-665FA71304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2097" y="4040622"/>
            <a:ext cx="742197" cy="825886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heat_P1210892">
            <a:extLst>
              <a:ext uri="{FF2B5EF4-FFF2-40B4-BE49-F238E27FC236}">
                <a16:creationId xmlns:a16="http://schemas.microsoft.com/office/drawing/2014/main" id="{80A9B696-3157-5E4A-9106-57E9EA71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1" y="2716221"/>
            <a:ext cx="4596521" cy="34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gure 2">
            <a:extLst>
              <a:ext uri="{FF2B5EF4-FFF2-40B4-BE49-F238E27FC236}">
                <a16:creationId xmlns:a16="http://schemas.microsoft.com/office/drawing/2014/main" id="{FB7FFB1E-4EA8-C04F-8912-FB391D8B1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6" t="97204" r="39271" b="21"/>
          <a:stretch/>
        </p:blipFill>
        <p:spPr bwMode="auto">
          <a:xfrm>
            <a:off x="7079146" y="2113721"/>
            <a:ext cx="2606802" cy="4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1447BC-774D-C84E-B153-391D42287D5A}"/>
              </a:ext>
            </a:extLst>
          </p:cNvPr>
          <p:cNvSpPr txBox="1"/>
          <p:nvPr/>
        </p:nvSpPr>
        <p:spPr>
          <a:xfrm>
            <a:off x="6903307" y="6211669"/>
            <a:ext cx="528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Starch is one of the most important traits for wheat breeding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113728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355859" cy="1325563"/>
          </a:xfrm>
        </p:spPr>
        <p:txBody>
          <a:bodyPr/>
          <a:lstStyle/>
          <a:p>
            <a:r>
              <a:rPr lang="en-US" b="1" dirty="0"/>
              <a:t>How to identify orthologous/paralogous genes?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2939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353017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219223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1266</Words>
  <Application>Microsoft Macintosh PowerPoint</Application>
  <PresentationFormat>Widescreen</PresentationFormat>
  <Paragraphs>128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g_d0_f4</vt:lpstr>
      <vt:lpstr>Helvetica Neue</vt:lpstr>
      <vt:lpstr>Office Theme</vt:lpstr>
      <vt:lpstr>Using OrthoFinder to identify shared orthologs</vt:lpstr>
      <vt:lpstr>Homology and common ancestry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orthologous/paralogous genes?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OrthoFinder to identify shared orthologs</dc:title>
  <dc:creator>Tabima Restrepo, Javier Felipe</dc:creator>
  <cp:lastModifiedBy>Reviewer</cp:lastModifiedBy>
  <cp:revision>21</cp:revision>
  <dcterms:created xsi:type="dcterms:W3CDTF">2020-02-09T00:40:39Z</dcterms:created>
  <dcterms:modified xsi:type="dcterms:W3CDTF">2020-02-12T17:33:53Z</dcterms:modified>
</cp:coreProperties>
</file>